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7" r:id="rId6"/>
    <p:sldId id="258" r:id="rId7"/>
    <p:sldId id="271" r:id="rId8"/>
    <p:sldId id="272" r:id="rId9"/>
    <p:sldId id="273" r:id="rId10"/>
    <p:sldId id="274" r:id="rId11"/>
    <p:sldId id="276" r:id="rId12"/>
    <p:sldId id="275" r:id="rId13"/>
    <p:sldId id="265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500" userDrawn="1">
          <p15:clr>
            <a:srgbClr val="A4A3A4"/>
          </p15:clr>
        </p15:guide>
        <p15:guide id="8" pos="495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1E4"/>
    <a:srgbClr val="B8D3E8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84E427A-3D55-4303-BF80-6455036E1DE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91" autoAdjust="0"/>
  </p:normalViewPr>
  <p:slideViewPr>
    <p:cSldViewPr snapToGrid="0" showGuides="1">
      <p:cViewPr varScale="1">
        <p:scale>
          <a:sx n="63" d="100"/>
          <a:sy n="63" d="100"/>
        </p:scale>
        <p:origin x="804" y="56"/>
      </p:cViewPr>
      <p:guideLst>
        <p:guide pos="3840"/>
        <p:guide orient="horz" pos="2500"/>
        <p:guide pos="495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08B8B31-1CFE-4A78-A796-40061C1B298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F5D168-A009-4B34-B08F-277E0D6ABD9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D47A4C-1800-412B-9042-C93F1924AECC}" type="datetimeFigureOut">
              <a:rPr lang="en-US" smtClean="0"/>
              <a:t>2/19/2023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0C826E-30C5-4DD2-97CD-F700F8EBBFC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1BE32A-EDDE-428D-8FA7-84F681D978C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81FD62-43B6-432F-96E1-BCDE3916E1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383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en-US" noProof="0" smtClean="0"/>
              <a:t>2/19/2023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E013E669-E15F-4096-81CC-6637C4A9F9E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1680191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1333943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Month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050857" y="4720037"/>
            <a:ext cx="10090287" cy="1101897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Tagline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lake and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Text Placeholder 26">
            <a:extLst>
              <a:ext uri="{FF2B5EF4-FFF2-40B4-BE49-F238E27FC236}">
                <a16:creationId xmlns:a16="http://schemas.microsoft.com/office/drawing/2014/main" id="{82190F1B-1701-4806-870F-8FC7F32FE4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4222968"/>
            <a:ext cx="4367531" cy="47451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+7 678-555-0128</a:t>
            </a:r>
          </a:p>
        </p:txBody>
      </p:sp>
      <p:sp>
        <p:nvSpPr>
          <p:cNvPr id="18" name="Text Placeholder 26">
            <a:extLst>
              <a:ext uri="{FF2B5EF4-FFF2-40B4-BE49-F238E27FC236}">
                <a16:creationId xmlns:a16="http://schemas.microsoft.com/office/drawing/2014/main" id="{972B7F81-5409-42D9-B44C-88D9CBD9BA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3927698"/>
            <a:ext cx="4367531" cy="288000"/>
          </a:xfrm>
        </p:spPr>
        <p:txBody>
          <a:bodyPr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Phone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FAA54554-5CE2-43AD-979D-F095482C49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50857" y="2655074"/>
            <a:ext cx="10090287" cy="60665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Alexander Martensson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A1D8F0C1-128A-435B-8585-F0B32496EC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35722" y="5230723"/>
            <a:ext cx="5920556" cy="47451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martensson@example.com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90B48E8B-E525-4852-9167-5281C64B1C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912235" y="4929014"/>
            <a:ext cx="4367531" cy="288000"/>
          </a:xfrm>
        </p:spPr>
        <p:txBody>
          <a:bodyPr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Email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0C5EB90F-1ADD-412B-9044-2CC607B786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0856" y="993494"/>
            <a:ext cx="10104124" cy="1517356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40A1271-E1E7-40AB-9552-9B4249544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56204" y="2421953"/>
            <a:ext cx="5879592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1178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8214E67-DE9D-42F7-B713-798383BBD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7021" y="4720036"/>
            <a:ext cx="10117959" cy="1101898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None/>
              <a:defRPr lang="en-US" sz="3500" b="0" i="0" dirty="0">
                <a:solidFill>
                  <a:schemeClr val="bg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0385532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1B00995-C0FC-4EC6-A9B0-828FB28FC47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51147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122F4F2-F130-4DBE-B244-1D59BBE5CD9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D4CE5575-876A-4335-83ED-6B346DA1B4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5035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1F82F6E-10E8-4A58-9655-E18D14D7901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40863"/>
            <a:ext cx="5157787" cy="66421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6C18E-5BCB-42EF-9310-5BD6E011DF2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BA2923F-D123-40C6-A193-B86D683D5B5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40863"/>
            <a:ext cx="5183188" cy="6642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8305C175-94AC-44DD-9321-0A8DBDF22DA9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5998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2105709"/>
            <a:ext cx="374904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1C3E675-6E45-4A81-AEA3-D3638822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E4B599D-7641-40C1-8DAE-110A36403CF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09FEF38-E3A7-4527-97CB-AF528BAEBA8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0012" y="457200"/>
            <a:ext cx="6172200" cy="5408613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79474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2105709"/>
            <a:ext cx="374904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1C3E675-6E45-4A81-AEA3-D3638822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E4B599D-7641-40C1-8DAE-110A36403CF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1B69B4CE-EB2F-46CF-9A80-64E44E5E95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98307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2920" y="1667974"/>
            <a:ext cx="356616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2B3756-19E0-4B2F-B1D5-7664E0B38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3200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63062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HOW TO USE THIS TEMPLATE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017776" y="1667974"/>
            <a:ext cx="8156448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60171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5D777E5-98F6-416A-8D23-3399269D8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42535" y="1984171"/>
            <a:ext cx="3103110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60171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6706F6A2-1599-4D73-9288-3ECEACDDCA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77939" y="1984171"/>
            <a:ext cx="2243918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77950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3701E665-3CED-413C-BAC6-CE003B1494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64052" y="2001950"/>
            <a:ext cx="2959116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id="{E01406B4-D44B-4D1E-91F3-D87541EAD4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20059" y="3103993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:a16="http://schemas.microsoft.com/office/drawing/2014/main" id="{9AAD5CF9-9A59-4C5F-8C29-B92AD60121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18684" y="3103993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C6725172-65CC-4645-B23F-E77886468F3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94793" y="3103993"/>
            <a:ext cx="2599197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0EA5E6CA-5C78-4B75-BA22-59750E7D450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76955" y="3102450"/>
            <a:ext cx="3726423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1C61752-F57C-4FBF-93F3-06F43CCA43C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657040" y="5751926"/>
            <a:ext cx="8877920" cy="470478"/>
          </a:xfr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E0232175-FB97-4039-8136-B9DD27441C0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94791" y="5070254"/>
            <a:ext cx="2599199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5262C3-0603-403F-AB36-FB4EB9FC7BC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890713" y="5070254"/>
            <a:ext cx="371266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4" name="Picture Placeholder 12">
            <a:extLst>
              <a:ext uri="{FF2B5EF4-FFF2-40B4-BE49-F238E27FC236}">
                <a16:creationId xmlns:a16="http://schemas.microsoft.com/office/drawing/2014/main" id="{D2FBACFC-8B68-4A37-95A4-26BE5A23D75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0058" y="3976866"/>
            <a:ext cx="3273552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id="{5A6A36C6-8489-4333-927A-141D8F98AE5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2" y="4041034"/>
            <a:ext cx="2599199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7" name="Picture Placeholder 9">
            <a:extLst>
              <a:ext uri="{FF2B5EF4-FFF2-40B4-BE49-F238E27FC236}">
                <a16:creationId xmlns:a16="http://schemas.microsoft.com/office/drawing/2014/main" id="{BB2DF986-C446-4302-9099-B1512AD5D8C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4041034"/>
            <a:ext cx="2599200" cy="896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389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E88C711-3D16-496B-BF96-001A0C0A3A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2374" y="6430061"/>
            <a:ext cx="241402" cy="197510"/>
          </a:xfrm>
          <a:prstGeom prst="rect">
            <a:avLst/>
          </a:prstGeom>
          <a:noFill/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3410712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81036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DIVIDER SLIDE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70604" y="4804366"/>
            <a:ext cx="4050792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4F6DD4A-6071-4D11-ABDB-28EA5AC871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942478"/>
            <a:ext cx="10515600" cy="45908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lang="en-US" sz="2300">
                <a:solidFill>
                  <a:schemeClr val="bg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3477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with pine trees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685800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169256"/>
            <a:ext cx="5285914" cy="782638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TEXT LAYOUT 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36036"/>
            <a:ext cx="5285914" cy="857098"/>
          </a:xfrm>
        </p:spPr>
        <p:txBody>
          <a:bodyPr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992586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302F0820-F94A-40EF-B3BE-26CD0CB551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199" y="3100269"/>
            <a:ext cx="5288963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2139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Close up view of lake edge with mountain range background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093460"/>
            <a:ext cx="5320386" cy="782638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TEXT LAYOUT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060240"/>
            <a:ext cx="5320386" cy="882524"/>
          </a:xfrm>
        </p:spPr>
        <p:txBody>
          <a:bodyPr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693" y="1916790"/>
            <a:ext cx="4500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4B6CBCCA-9781-462D-AF43-C6AAE3D1AA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17897" y="1125545"/>
            <a:ext cx="4707842" cy="1849304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9193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59649" y="2738211"/>
            <a:ext cx="4183650" cy="454353"/>
          </a:xfr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1" y="2738211"/>
            <a:ext cx="4183650" cy="454353"/>
          </a:xfr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11" name="Text Placeholder 26">
            <a:extLst>
              <a:ext uri="{FF2B5EF4-FFF2-40B4-BE49-F238E27FC236}">
                <a16:creationId xmlns:a16="http://schemas.microsoft.com/office/drawing/2014/main" id="{1AEED068-3EA0-4BF4-875C-02473E9EB0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59649" y="342850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3590B9DA-A2DF-4AE1-9A98-C7B84F48C3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27121" y="342850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COMPARISON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11752" y="1667974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037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1248" y="3359239"/>
            <a:ext cx="4357688" cy="2252574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2081624"/>
            <a:ext cx="4357688" cy="1325563"/>
          </a:xfrm>
        </p:spPr>
        <p:txBody>
          <a:bodyPr lIns="0" r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CHART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1877" y="3191969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Chart Placeholder 18">
            <a:extLst>
              <a:ext uri="{FF2B5EF4-FFF2-40B4-BE49-F238E27FC236}">
                <a16:creationId xmlns:a16="http://schemas.microsoft.com/office/drawing/2014/main" id="{BE9C98A7-B145-402E-BADA-CE785E3BA996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6981371" y="1246188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25342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83563" y="3359239"/>
            <a:ext cx="2596896" cy="2252574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683562" y="1757774"/>
            <a:ext cx="2669859" cy="1325563"/>
          </a:xfrm>
        </p:spPr>
        <p:txBody>
          <a:bodyPr lIns="0" r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TABLE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83563" y="3191969"/>
            <a:ext cx="154533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Table Placeholder 17">
            <a:extLst>
              <a:ext uri="{FF2B5EF4-FFF2-40B4-BE49-F238E27FC236}">
                <a16:creationId xmlns:a16="http://schemas.microsoft.com/office/drawing/2014/main" id="{62814DE5-26B2-4A8E-BA8D-A2E4C5547E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911225" y="1505433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01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3C23D1-BE9A-4E52-9BEF-D55C4CB75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45798" y="6386170"/>
            <a:ext cx="307239" cy="343814"/>
          </a:xfrm>
          <a:prstGeom prst="rect">
            <a:avLst/>
          </a:prstGeom>
          <a:noFill/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236829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26">
            <a:extLst>
              <a:ext uri="{FF2B5EF4-FFF2-40B4-BE49-F238E27FC236}">
                <a16:creationId xmlns:a16="http://schemas.microsoft.com/office/drawing/2014/main" id="{B33A3032-1037-4342-827F-CF134997826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D6F6A17-AFDC-40C7-9D63-50FA052A16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BIG IMAGE SLIDE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68B9DC-C6AF-45D4-BBA3-A5EF781EA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59708" y="1667974"/>
            <a:ext cx="4672584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61272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8873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VIDEO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Media Placeholder 7">
            <a:extLst>
              <a:ext uri="{FF2B5EF4-FFF2-40B4-BE49-F238E27FC236}">
                <a16:creationId xmlns:a16="http://schemas.microsoft.com/office/drawing/2014/main" id="{A11F77F4-4B16-4503-B9B6-AE22C686E3E3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1395984" y="1497770"/>
            <a:ext cx="9400032" cy="42153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/>
              <a:t>Click icon to add media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9738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821279" y="6118484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MM.DD.20XX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77" r:id="rId2"/>
    <p:sldLayoutId id="2147483678" r:id="rId3"/>
    <p:sldLayoutId id="2147483679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87" r:id="rId17"/>
    <p:sldLayoutId id="2147483695" r:id="rId18"/>
    <p:sldLayoutId id="2147483688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  <p15:guide id="9" pos="302" userDrawn="1">
          <p15:clr>
            <a:srgbClr val="F26B43"/>
          </p15:clr>
        </p15:guide>
        <p15:guide id="10" pos="737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ardhiraka.github.io/talent_fair_sample_challenge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857963-8D3D-4F24-B535-54652EE09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b="1" dirty="0" err="1">
                <a:solidFill>
                  <a:srgbClr val="0366D6"/>
                </a:solidFill>
                <a:latin typeface="-apple-system"/>
                <a:hlinkClick r:id="rId2"/>
              </a:rPr>
              <a:t>T</a:t>
            </a:r>
            <a:r>
              <a:rPr lang="en-US" sz="6000" b="1" i="0" u="none" strike="noStrike" dirty="0" err="1">
                <a:solidFill>
                  <a:srgbClr val="0366D6"/>
                </a:solidFill>
                <a:effectLst/>
                <a:latin typeface="-apple-system"/>
                <a:hlinkClick r:id="rId2"/>
              </a:rPr>
              <a:t>alent_Fair_Sample_Challenge</a:t>
            </a:r>
            <a:endParaRPr lang="ru-RU" sz="60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23514F-9C9F-4868-A7D9-66CAA07E61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Fachmi Maris F</a:t>
            </a:r>
          </a:p>
        </p:txBody>
      </p:sp>
    </p:spTree>
    <p:extLst>
      <p:ext uri="{BB962C8B-B14F-4D97-AF65-F5344CB8AC3E}">
        <p14:creationId xmlns:p14="http://schemas.microsoft.com/office/powerpoint/2010/main" val="2142316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2B381BA-F1D7-483F-B759-9C3451355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309279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DADF0-23DD-491B-8755-2E19692F9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741565"/>
            <a:ext cx="10515600" cy="782638"/>
          </a:xfrm>
        </p:spPr>
        <p:txBody>
          <a:bodyPr/>
          <a:lstStyle/>
          <a:p>
            <a:r>
              <a:rPr lang="en-US" dirty="0"/>
              <a:t>Aria Project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3E7209B-EA97-4E46-B935-409525612C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A006E-2552-45AA-81E6-9D6D26A503C2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99260" y="1818234"/>
            <a:ext cx="11993477" cy="523602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rgbClr val="569CD6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PROBLEM STATEMENT :</a:t>
            </a:r>
            <a:r>
              <a:rPr lang="en-US" sz="2400" b="0" dirty="0" err="1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Memprediksi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nilai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target </a:t>
            </a:r>
            <a:r>
              <a:rPr lang="en-US" sz="2400" b="0" dirty="0" err="1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menggunakan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model </a:t>
            </a:r>
            <a:r>
              <a:rPr lang="en-US" sz="2400" b="0" dirty="0" err="1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regresi</a:t>
            </a:r>
            <a:endParaRPr lang="en-US" sz="2400" b="0" dirty="0">
              <a:solidFill>
                <a:srgbClr val="D4D4D4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endParaRPr lang="en-US" sz="2400" dirty="0">
              <a:highlight>
                <a:srgbClr val="000000"/>
              </a:highlight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79E322A-4902-2DE1-6CAF-34A808CC4A96}"/>
              </a:ext>
            </a:extLst>
          </p:cNvPr>
          <p:cNvSpPr txBox="1">
            <a:spLocks/>
          </p:cNvSpPr>
          <p:nvPr/>
        </p:nvSpPr>
        <p:spPr>
          <a:xfrm>
            <a:off x="-1231700" y="2447850"/>
            <a:ext cx="5285914" cy="782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rgbClr val="569CD6"/>
                </a:solidFill>
                <a:highlight>
                  <a:srgbClr val="000000"/>
                </a:highlight>
                <a:latin typeface="Consolas" panose="020B0609020204030204" pitchFamily="49" charset="0"/>
              </a:rPr>
              <a:t>OBJECTIVES</a:t>
            </a:r>
            <a:endParaRPr lang="en-US" sz="3200" dirty="0">
              <a:solidFill>
                <a:srgbClr val="D4D4D4"/>
              </a:solidFill>
              <a:highlight>
                <a:srgbClr val="000000"/>
              </a:highlight>
              <a:latin typeface="Consolas" panose="020B0609020204030204" pitchFamily="49" charset="0"/>
            </a:endParaRP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5D13C481-353D-D3A9-2ECA-6898B77C8397}"/>
              </a:ext>
            </a:extLst>
          </p:cNvPr>
          <p:cNvSpPr txBox="1">
            <a:spLocks/>
          </p:cNvSpPr>
          <p:nvPr/>
        </p:nvSpPr>
        <p:spPr>
          <a:xfrm>
            <a:off x="198522" y="3031454"/>
            <a:ext cx="11993477" cy="289474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b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</a:b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- Mampu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membuat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model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prediksi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data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nutrisi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tanaman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yang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telah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diperoleh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dari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lab uji.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- Mampu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mengeksplorasi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dan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menganalisis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dataset.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- Mampu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menjelaskan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cara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mengevaluasi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model.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- Mampu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menjelaskan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metodologi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yang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digunakan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untuk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setiap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langkah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algoritma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manipulasi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data, -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pembersihan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data,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dll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- Mampu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memberikan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rencana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perbaikan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lebih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lanjut</a:t>
            </a:r>
            <a:r>
              <a:rPr lang="en-US" sz="2000" dirty="0">
                <a:solidFill>
                  <a:schemeClr val="tx1"/>
                </a:solidFill>
                <a:highlight>
                  <a:srgbClr val="F7F1E4"/>
                </a:highlight>
                <a:latin typeface="Consolas" panose="020B0609020204030204" pitchFamily="49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34389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3D545-C417-48EA-9543-078BF8EB6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7F1E4"/>
                </a:solidFill>
                <a:effectLst/>
                <a:latin typeface="Consolas" panose="020B0609020204030204" pitchFamily="49" charset="0"/>
              </a:rPr>
              <a:t>DATASET</a:t>
            </a:r>
            <a:endParaRPr lang="en-US" b="0" dirty="0">
              <a:solidFill>
                <a:srgbClr val="F7F1E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8CC2AF-C68E-E362-31A3-474C2394AFC9}"/>
              </a:ext>
            </a:extLst>
          </p:cNvPr>
          <p:cNvSpPr/>
          <p:nvPr/>
        </p:nvSpPr>
        <p:spPr>
          <a:xfrm>
            <a:off x="2824480" y="2242717"/>
            <a:ext cx="1671316" cy="1253487"/>
          </a:xfrm>
          <a:prstGeom prst="rect">
            <a:avLst/>
          </a:prstGeom>
          <a:gradFill>
            <a:gsLst>
              <a:gs pos="2500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</a:gradFill>
          <a:ln>
            <a:solidFill>
              <a:srgbClr val="282828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DATASET</a:t>
            </a:r>
          </a:p>
          <a:p>
            <a:pPr algn="ctr"/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160 baris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10 </a:t>
            </a:r>
            <a:r>
              <a:rPr lang="en-US" b="1" dirty="0" err="1">
                <a:solidFill>
                  <a:schemeClr val="tx1"/>
                </a:solidFill>
              </a:rPr>
              <a:t>kolom</a:t>
            </a:r>
            <a:endParaRPr lang="en-US" sz="1200" b="1" dirty="0">
              <a:solidFill>
                <a:schemeClr val="tx1"/>
              </a:solidFill>
            </a:endParaRP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5DD19B2B-3BDE-21D9-71E1-E131023080D6}"/>
              </a:ext>
            </a:extLst>
          </p:cNvPr>
          <p:cNvCxnSpPr>
            <a:cxnSpLocks/>
            <a:stCxn id="10" idx="2"/>
          </p:cNvCxnSpPr>
          <p:nvPr/>
        </p:nvCxnSpPr>
        <p:spPr>
          <a:xfrm rot="5400000">
            <a:off x="2124523" y="2959181"/>
            <a:ext cx="998592" cy="207263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001F92DA-2EE8-ADE5-1F37-F10F49D7AEFB}"/>
              </a:ext>
            </a:extLst>
          </p:cNvPr>
          <p:cNvCxnSpPr>
            <a:cxnSpLocks/>
            <a:stCxn id="10" idx="2"/>
          </p:cNvCxnSpPr>
          <p:nvPr/>
        </p:nvCxnSpPr>
        <p:spPr>
          <a:xfrm rot="16200000" flipH="1">
            <a:off x="4174304" y="2982038"/>
            <a:ext cx="998592" cy="20269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20" name="Table 20">
            <a:extLst>
              <a:ext uri="{FF2B5EF4-FFF2-40B4-BE49-F238E27FC236}">
                <a16:creationId xmlns:a16="http://schemas.microsoft.com/office/drawing/2014/main" id="{B0174940-8FE0-F62B-BE19-0D79877E16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2491740"/>
              </p:ext>
            </p:extLst>
          </p:nvPr>
        </p:nvGraphicFramePr>
        <p:xfrm>
          <a:off x="116165" y="3995499"/>
          <a:ext cx="6736080" cy="202184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1513840">
                  <a:extLst>
                    <a:ext uri="{9D8B030D-6E8A-4147-A177-3AD203B41FA5}">
                      <a16:colId xmlns:a16="http://schemas.microsoft.com/office/drawing/2014/main" val="2079516613"/>
                    </a:ext>
                  </a:extLst>
                </a:gridCol>
                <a:gridCol w="5222240">
                  <a:extLst>
                    <a:ext uri="{9D8B030D-6E8A-4147-A177-3AD203B41FA5}">
                      <a16:colId xmlns:a16="http://schemas.microsoft.com/office/drawing/2014/main" val="7241725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KOLOM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DESKRIPSI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4884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Informasi untuk memprediksi nutrisi tanaman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34766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v1-v8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Informasi tentang variabel untuk memprediksi nutrisi tanaman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345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Sample_type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Informasi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tentang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2 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sampel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laboratorium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berbeda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yang 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diperoleh</a:t>
                      </a:r>
                      <a:endParaRPr lang="en-US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78662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3523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9BAEC78-DC16-8489-0465-8A3F0A03C7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5765202" y="6081220"/>
            <a:ext cx="605519" cy="402390"/>
          </a:xfrm>
        </p:spPr>
        <p:txBody>
          <a:bodyPr/>
          <a:lstStyle/>
          <a:p>
            <a:fld id="{D495E168-DA5E-4888-8D8A-92B118324C14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7CA8B2-7FD2-36BD-FBE9-ECC5D485692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91320" y="6081220"/>
            <a:ext cx="3745644" cy="402390"/>
          </a:xfrm>
        </p:spPr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550F23-3266-C499-DF54-EE3FEB4ABE5D}"/>
              </a:ext>
            </a:extLst>
          </p:cNvPr>
          <p:cNvSpPr txBox="1"/>
          <p:nvPr/>
        </p:nvSpPr>
        <p:spPr>
          <a:xfrm>
            <a:off x="2357521" y="162560"/>
            <a:ext cx="802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EXPLORATORY DATA ANALYSIS (EDA)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624F64-AC5E-8701-BF89-B3C3973A08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917"/>
          <a:stretch/>
        </p:blipFill>
        <p:spPr>
          <a:xfrm>
            <a:off x="7353556" y="3068964"/>
            <a:ext cx="2444896" cy="19825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EC20C1-AEE3-2393-B610-89D6871AE0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7192"/>
          <a:stretch/>
        </p:blipFill>
        <p:spPr>
          <a:xfrm>
            <a:off x="169302" y="808895"/>
            <a:ext cx="2412953" cy="19867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3B3AD6-20DE-945F-2881-57863F1720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6869"/>
          <a:stretch/>
        </p:blipFill>
        <p:spPr>
          <a:xfrm>
            <a:off x="2478965" y="808894"/>
            <a:ext cx="2422372" cy="198675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6E03733-039B-2D63-CF7B-4AAE6B55C7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6061"/>
          <a:stretch/>
        </p:blipFill>
        <p:spPr>
          <a:xfrm>
            <a:off x="4891918" y="808892"/>
            <a:ext cx="2445919" cy="198675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38436DB-27F7-4CCB-21C1-16B60C0967A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6546"/>
          <a:stretch/>
        </p:blipFill>
        <p:spPr>
          <a:xfrm>
            <a:off x="7337837" y="808892"/>
            <a:ext cx="2431791" cy="198675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CA8B9C-1417-0BBE-E779-384184BA22A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6869"/>
          <a:stretch/>
        </p:blipFill>
        <p:spPr>
          <a:xfrm>
            <a:off x="9769628" y="808891"/>
            <a:ext cx="2422372" cy="198675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58BAC76-503C-FB7B-1786-94233139B2D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16222"/>
          <a:stretch/>
        </p:blipFill>
        <p:spPr>
          <a:xfrm>
            <a:off x="169302" y="3068970"/>
            <a:ext cx="2441209" cy="198675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C3FB93E-90C8-A33C-5438-066337E1F9CA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16546"/>
          <a:stretch/>
        </p:blipFill>
        <p:spPr>
          <a:xfrm>
            <a:off x="2582255" y="3068964"/>
            <a:ext cx="2431791" cy="198675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A1B8289-33CE-75C2-8790-217FCEE204B9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17192"/>
          <a:stretch/>
        </p:blipFill>
        <p:spPr>
          <a:xfrm>
            <a:off x="4940603" y="3068964"/>
            <a:ext cx="2412953" cy="1986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541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E5934C-C599-851B-B522-A3BF699BAA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57D6F3-7897-F430-604F-BFEE09A76C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718E2CE-F032-06BD-AF95-64FA7F11EA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373126"/>
              </p:ext>
            </p:extLst>
          </p:nvPr>
        </p:nvGraphicFramePr>
        <p:xfrm>
          <a:off x="269241" y="2050386"/>
          <a:ext cx="5400039" cy="185420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1925319">
                  <a:extLst>
                    <a:ext uri="{9D8B030D-6E8A-4147-A177-3AD203B41FA5}">
                      <a16:colId xmlns:a16="http://schemas.microsoft.com/office/drawing/2014/main" val="1744036118"/>
                    </a:ext>
                  </a:extLst>
                </a:gridCol>
                <a:gridCol w="1503680">
                  <a:extLst>
                    <a:ext uri="{9D8B030D-6E8A-4147-A177-3AD203B41FA5}">
                      <a16:colId xmlns:a16="http://schemas.microsoft.com/office/drawing/2014/main" val="1729334465"/>
                    </a:ext>
                  </a:extLst>
                </a:gridCol>
                <a:gridCol w="1971040">
                  <a:extLst>
                    <a:ext uri="{9D8B030D-6E8A-4147-A177-3AD203B41FA5}">
                      <a16:colId xmlns:a16="http://schemas.microsoft.com/office/drawing/2014/main" val="36179394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Akurasi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Standar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Deviasi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76512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Linear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07371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Ridge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37090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Decission</a:t>
                      </a:r>
                      <a:r>
                        <a:rPr lang="en-US" dirty="0"/>
                        <a:t>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-1.37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9592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1006801"/>
                  </a:ext>
                </a:extLst>
              </a:tr>
            </a:tbl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437FBE4D-D9E7-1B83-88B0-0CF3109C7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PEMILIHAN MODEL </a:t>
            </a:r>
          </a:p>
        </p:txBody>
      </p:sp>
    </p:spTree>
    <p:extLst>
      <p:ext uri="{BB962C8B-B14F-4D97-AF65-F5344CB8AC3E}">
        <p14:creationId xmlns:p14="http://schemas.microsoft.com/office/powerpoint/2010/main" val="3511626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E5934C-C599-851B-B522-A3BF699BAA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57D6F3-7897-F430-604F-BFEE09A76C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718E2CE-F032-06BD-AF95-64FA7F11EA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352692"/>
              </p:ext>
            </p:extLst>
          </p:nvPr>
        </p:nvGraphicFramePr>
        <p:xfrm>
          <a:off x="198121" y="2974946"/>
          <a:ext cx="5400039" cy="111252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1925319">
                  <a:extLst>
                    <a:ext uri="{9D8B030D-6E8A-4147-A177-3AD203B41FA5}">
                      <a16:colId xmlns:a16="http://schemas.microsoft.com/office/drawing/2014/main" val="1744036118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1729334465"/>
                    </a:ext>
                  </a:extLst>
                </a:gridCol>
                <a:gridCol w="1798320">
                  <a:extLst>
                    <a:ext uri="{9D8B030D-6E8A-4147-A177-3AD203B41FA5}">
                      <a16:colId xmlns:a16="http://schemas.microsoft.com/office/drawing/2014/main" val="36179394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R2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76512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07371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3709079"/>
                  </a:ext>
                </a:extLst>
              </a:tr>
            </a:tbl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437FBE4D-D9E7-1B83-88B0-0CF3109C7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EVALUASI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543DBF-ED1E-F558-73F2-DEAE92231ADC}"/>
              </a:ext>
            </a:extLst>
          </p:cNvPr>
          <p:cNvSpPr txBox="1"/>
          <p:nvPr/>
        </p:nvSpPr>
        <p:spPr>
          <a:xfrm>
            <a:off x="777240" y="2148151"/>
            <a:ext cx="424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MODEL RIDGE PARAMETER BASELINE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1BA1882-26A8-E03A-5EC7-185F9203894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84367247"/>
              </p:ext>
            </p:extLst>
          </p:nvPr>
        </p:nvGraphicFramePr>
        <p:xfrm>
          <a:off x="6024881" y="2952056"/>
          <a:ext cx="5400039" cy="111252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1925319">
                  <a:extLst>
                    <a:ext uri="{9D8B030D-6E8A-4147-A177-3AD203B41FA5}">
                      <a16:colId xmlns:a16="http://schemas.microsoft.com/office/drawing/2014/main" val="1744036118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1729334465"/>
                    </a:ext>
                  </a:extLst>
                </a:gridCol>
                <a:gridCol w="1798320">
                  <a:extLst>
                    <a:ext uri="{9D8B030D-6E8A-4147-A177-3AD203B41FA5}">
                      <a16:colId xmlns:a16="http://schemas.microsoft.com/office/drawing/2014/main" val="36179394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R2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76512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07371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370907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32D0A6B-A98A-AF93-C59E-62BA5FDBC7D7}"/>
              </a:ext>
            </a:extLst>
          </p:cNvPr>
          <p:cNvSpPr txBox="1"/>
          <p:nvPr/>
        </p:nvSpPr>
        <p:spPr>
          <a:xfrm>
            <a:off x="6543040" y="2157993"/>
            <a:ext cx="4871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MODEL RIDGE PARAMETER HYPERPARAMETER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74BF7C-553F-4248-1DC2-9CF666CDA5F1}"/>
              </a:ext>
            </a:extLst>
          </p:cNvPr>
          <p:cNvSpPr txBox="1"/>
          <p:nvPr/>
        </p:nvSpPr>
        <p:spPr>
          <a:xfrm>
            <a:off x="2273300" y="4304641"/>
            <a:ext cx="1249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Good Fit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0CFFEB-F27A-DDB5-F594-45536165708B}"/>
              </a:ext>
            </a:extLst>
          </p:cNvPr>
          <p:cNvSpPr txBox="1"/>
          <p:nvPr/>
        </p:nvSpPr>
        <p:spPr>
          <a:xfrm>
            <a:off x="8354060" y="4304641"/>
            <a:ext cx="1249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Good Fit</a:t>
            </a:r>
          </a:p>
        </p:txBody>
      </p:sp>
    </p:spTree>
    <p:extLst>
      <p:ext uri="{BB962C8B-B14F-4D97-AF65-F5344CB8AC3E}">
        <p14:creationId xmlns:p14="http://schemas.microsoft.com/office/powerpoint/2010/main" val="1187837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E5934C-C599-851B-B522-A3BF699BAA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57D6F3-7897-F430-604F-BFEE09A76C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37FBE4D-D9E7-1B83-88B0-0CF3109C7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INFERENCE</a:t>
            </a:r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C2F18439-ED14-B607-5DA0-CC49A2A880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6712092"/>
              </p:ext>
            </p:extLst>
          </p:nvPr>
        </p:nvGraphicFramePr>
        <p:xfrm>
          <a:off x="208090" y="3038225"/>
          <a:ext cx="11775819" cy="128016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953299">
                  <a:extLst>
                    <a:ext uri="{9D8B030D-6E8A-4147-A177-3AD203B41FA5}">
                      <a16:colId xmlns:a16="http://schemas.microsoft.com/office/drawing/2014/main" val="3311848339"/>
                    </a:ext>
                  </a:extLst>
                </a:gridCol>
                <a:gridCol w="1082227">
                  <a:extLst>
                    <a:ext uri="{9D8B030D-6E8A-4147-A177-3AD203B41FA5}">
                      <a16:colId xmlns:a16="http://schemas.microsoft.com/office/drawing/2014/main" val="1814018854"/>
                    </a:ext>
                  </a:extLst>
                </a:gridCol>
                <a:gridCol w="937725">
                  <a:extLst>
                    <a:ext uri="{9D8B030D-6E8A-4147-A177-3AD203B41FA5}">
                      <a16:colId xmlns:a16="http://schemas.microsoft.com/office/drawing/2014/main" val="2624931345"/>
                    </a:ext>
                  </a:extLst>
                </a:gridCol>
                <a:gridCol w="1072054">
                  <a:extLst>
                    <a:ext uri="{9D8B030D-6E8A-4147-A177-3AD203B41FA5}">
                      <a16:colId xmlns:a16="http://schemas.microsoft.com/office/drawing/2014/main" val="1764385148"/>
                    </a:ext>
                  </a:extLst>
                </a:gridCol>
                <a:gridCol w="1075256">
                  <a:extLst>
                    <a:ext uri="{9D8B030D-6E8A-4147-A177-3AD203B41FA5}">
                      <a16:colId xmlns:a16="http://schemas.microsoft.com/office/drawing/2014/main" val="2138154673"/>
                    </a:ext>
                  </a:extLst>
                </a:gridCol>
                <a:gridCol w="1066402">
                  <a:extLst>
                    <a:ext uri="{9D8B030D-6E8A-4147-A177-3AD203B41FA5}">
                      <a16:colId xmlns:a16="http://schemas.microsoft.com/office/drawing/2014/main" val="570301899"/>
                    </a:ext>
                  </a:extLst>
                </a:gridCol>
                <a:gridCol w="1085178">
                  <a:extLst>
                    <a:ext uri="{9D8B030D-6E8A-4147-A177-3AD203B41FA5}">
                      <a16:colId xmlns:a16="http://schemas.microsoft.com/office/drawing/2014/main" val="1486854461"/>
                    </a:ext>
                  </a:extLst>
                </a:gridCol>
                <a:gridCol w="1204498">
                  <a:extLst>
                    <a:ext uri="{9D8B030D-6E8A-4147-A177-3AD203B41FA5}">
                      <a16:colId xmlns:a16="http://schemas.microsoft.com/office/drawing/2014/main" val="482766839"/>
                    </a:ext>
                  </a:extLst>
                </a:gridCol>
                <a:gridCol w="957569">
                  <a:extLst>
                    <a:ext uri="{9D8B030D-6E8A-4147-A177-3AD203B41FA5}">
                      <a16:colId xmlns:a16="http://schemas.microsoft.com/office/drawing/2014/main" val="2630801918"/>
                    </a:ext>
                  </a:extLst>
                </a:gridCol>
                <a:gridCol w="798309">
                  <a:extLst>
                    <a:ext uri="{9D8B030D-6E8A-4147-A177-3AD203B41FA5}">
                      <a16:colId xmlns:a16="http://schemas.microsoft.com/office/drawing/2014/main" val="1097597996"/>
                    </a:ext>
                  </a:extLst>
                </a:gridCol>
                <a:gridCol w="1543302">
                  <a:extLst>
                    <a:ext uri="{9D8B030D-6E8A-4147-A177-3AD203B41FA5}">
                      <a16:colId xmlns:a16="http://schemas.microsoft.com/office/drawing/2014/main" val="17368460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Sample</a:t>
                      </a:r>
                    </a:p>
                    <a:p>
                      <a:pPr algn="ctr"/>
                      <a:r>
                        <a:rPr lang="en-US" dirty="0"/>
                        <a:t>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 </a:t>
                      </a:r>
                    </a:p>
                    <a:p>
                      <a:pPr algn="ctr"/>
                      <a:r>
                        <a:rPr lang="en-US" dirty="0"/>
                        <a:t>Predict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5843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438.78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195.853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500.76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354.897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678.324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222.124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788.856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4588.777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lab 1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4.89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highlight>
                            <a:srgbClr val="FF0000"/>
                          </a:highlight>
                          <a:latin typeface="+mn-lt"/>
                          <a:ea typeface="+mn-ea"/>
                          <a:cs typeface="+mn-cs"/>
                        </a:rPr>
                        <a:t>4.833663</a:t>
                      </a:r>
                      <a:endParaRPr lang="en-US" dirty="0"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07895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1038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6297409-0445-8DFA-98C8-E9EB9FB1A8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4C2FC2-A6B5-2641-FB86-7E2BF1C3747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219A12-FDC6-E9E2-5825-3A7306EED6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Dataset yang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tersedia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mungkin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dapat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ditambah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lebih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banyak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agar model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lebih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mudah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mempelajari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data dan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melakukan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prediksi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 </a:t>
            </a:r>
          </a:p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feature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dalam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dataset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mungkin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bisa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lebih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diperjelas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agar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memudahkan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penelitian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dalam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menarik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kesimpulan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misalnya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di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kolom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target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akan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lebih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mudah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jika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mengetahui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apakah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semakin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tinggi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nilai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target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berarti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penelitian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nutrisi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semakin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baik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atau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semakin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buruk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CAE708A-ABD9-66FD-59B6-E65F6E7BB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</a:t>
            </a:r>
          </a:p>
        </p:txBody>
      </p:sp>
    </p:spTree>
    <p:extLst>
      <p:ext uri="{BB962C8B-B14F-4D97-AF65-F5344CB8AC3E}">
        <p14:creationId xmlns:p14="http://schemas.microsoft.com/office/powerpoint/2010/main" val="1664468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C6DEB0-2AE5-BA55-F3C9-1CF1D501C1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C9A0CD-1560-842A-680A-46C43C320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518" y="1644909"/>
            <a:ext cx="11506962" cy="4247891"/>
          </a:xfrm>
        </p:spPr>
        <p:txBody>
          <a:bodyPr>
            <a:noAutofit/>
          </a:bodyPr>
          <a:lstStyle/>
          <a:p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1.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nilai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target paling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rendah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berada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di `lab 2`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dengan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nilai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`4.13` dan paling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tinggi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berada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di `lab 1`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dengan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nilai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`5.26`</a:t>
            </a:r>
          </a:p>
          <a:p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2.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Berdasarkan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feature `v1`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sampai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`v8`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dapat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disimpulkan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bahwa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dari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`v1`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sampai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`v5`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nilai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data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terendah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selalu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berasal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dalr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`lab 1` dan data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dengan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nilai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tertinggi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berasal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dari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`lab 2`.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Untuk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`v6`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nilai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terendah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dan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tertinggi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berasal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dari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`lab 2` ,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lalu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`v7` dan `v8`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nilai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terendah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berasal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dari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`lab 2` dan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nilai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tertinggi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berasal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dari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`lab 1`.</a:t>
            </a:r>
            <a:b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3. Pada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penelitian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ini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memiliki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beberapa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pilihan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untuk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memilih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model,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setelah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mengukur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tingkat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akurasi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di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setiap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model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maka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model `ridge`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terpilih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karena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memiliki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nilai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akurasi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tertinggi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yaitu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sebesar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`0.18`</a:t>
            </a:r>
          </a:p>
          <a:p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4. Pada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penelitian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ini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model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dengan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parameter `baseline`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dinilai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`good fit`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karena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saat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proses `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trainiing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memiliki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`MAE`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sebesar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`0.14` dan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saat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model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melakukan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`test`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memiliki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`MAE`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sebesar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`0.17`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dimana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hanya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selisih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`0.03` yang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tidak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terlalu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signifikan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.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Saat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model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diberikan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`hyperparameter tuning`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diperoleh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hasil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`train` dan `test`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sama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seperti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model parameter `baseline`.</a:t>
            </a:r>
          </a:p>
          <a:p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5</a:t>
            </a:r>
            <a:r>
              <a:rPr lang="en-US" sz="1400" dirty="0">
                <a:solidFill>
                  <a:schemeClr val="tx1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. 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Pada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penelitian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ini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`MAE` pada proses `test`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sebesar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`0.17`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itu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berarti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model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memiliki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potensi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selisih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absolute (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bisa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bernilai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positif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atau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negatif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)  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dari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nilai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sebenarnya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. `R2 Score`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tidak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terlalu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besar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karena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data yang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tersedia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tidak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terlalu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banyak</a:t>
            </a:r>
            <a:endParaRPr lang="en-US" sz="1400" b="0" dirty="0">
              <a:solidFill>
                <a:schemeClr val="tx1"/>
              </a:solidFill>
              <a:effectLst/>
              <a:highlight>
                <a:srgbClr val="C0C0C0"/>
              </a:highlight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6.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Saat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Model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dimasukan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dengan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`data inference`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maka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hasil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prediksi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nilai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targetnya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adalah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`4.83`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sedangkan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nilai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aktual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targetnya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sebesar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`4.89`.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Selisih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antara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nilai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aktual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dengan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nilai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prediksi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hanya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`0.06` yang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dinilai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sangat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kecil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dan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tidak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signifikan</a:t>
            </a:r>
            <a:r>
              <a:rPr lang="en-US" sz="1400" b="0" dirty="0">
                <a:solidFill>
                  <a:schemeClr val="tx1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.</a:t>
            </a:r>
          </a:p>
          <a:p>
            <a:endParaRPr lang="en-US" sz="1400" dirty="0">
              <a:solidFill>
                <a:schemeClr val="tx1"/>
              </a:solidFill>
              <a:highlight>
                <a:srgbClr val="C0C0C0"/>
              </a:highlight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FB17A46-590C-6857-89A7-0722160A8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KESIMPULAN</a:t>
            </a:r>
          </a:p>
        </p:txBody>
      </p:sp>
    </p:spTree>
    <p:extLst>
      <p:ext uri="{BB962C8B-B14F-4D97-AF65-F5344CB8AC3E}">
        <p14:creationId xmlns:p14="http://schemas.microsoft.com/office/powerpoint/2010/main" val="2110892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4">
      <a:dk1>
        <a:sysClr val="windowText" lastClr="000000"/>
      </a:dk1>
      <a:lt1>
        <a:sysClr val="window" lastClr="FFFFFF"/>
      </a:lt1>
      <a:dk2>
        <a:srgbClr val="64AC00"/>
      </a:dk2>
      <a:lt2>
        <a:srgbClr val="CBFF00"/>
      </a:lt2>
      <a:accent1>
        <a:srgbClr val="002E62"/>
      </a:accent1>
      <a:accent2>
        <a:srgbClr val="004CB9"/>
      </a:accent2>
      <a:accent3>
        <a:srgbClr val="005500"/>
      </a:accent3>
      <a:accent4>
        <a:srgbClr val="16B3DC"/>
      </a:accent4>
      <a:accent5>
        <a:srgbClr val="F9DC5C"/>
      </a:accent5>
      <a:accent6>
        <a:srgbClr val="EF626C"/>
      </a:accent6>
      <a:hlink>
        <a:srgbClr val="FFFFFF"/>
      </a:hlink>
      <a:folHlink>
        <a:srgbClr val="FFFFFF"/>
      </a:folHlink>
    </a:clrScheme>
    <a:fontScheme name="Custom 21">
      <a:majorFont>
        <a:latin typeface="Gill Sans MT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F22977542_Outdoors presentation_RVA_v4.potx" id="{6CD96AFB-7D75-48FF-A856-C8B82BF3C12B}" vid="{1E6ACFD4-3AE6-4944-B76B-DA44E915EC7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26A71AF-4CF2-4B95-BFB6-5C27500258C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F60B100-7079-4DE7-AF7C-20BFB1D62C4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935B1F0-3442-4957-9701-25816EFDB6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Outdoors presentation</Template>
  <TotalTime>127</TotalTime>
  <Words>611</Words>
  <Application>Microsoft Office PowerPoint</Application>
  <PresentationFormat>Widescreen</PresentationFormat>
  <Paragraphs>111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-apple-system</vt:lpstr>
      <vt:lpstr>Arial</vt:lpstr>
      <vt:lpstr>Calibri</vt:lpstr>
      <vt:lpstr>Consolas</vt:lpstr>
      <vt:lpstr>Franklin Gothic Book</vt:lpstr>
      <vt:lpstr>Gill Sans MT</vt:lpstr>
      <vt:lpstr>Office Theme</vt:lpstr>
      <vt:lpstr>Talent_Fair_Sample_Challenge</vt:lpstr>
      <vt:lpstr>Aria Project</vt:lpstr>
      <vt:lpstr>DATASET</vt:lpstr>
      <vt:lpstr>PowerPoint Presentation</vt:lpstr>
      <vt:lpstr>PEMILIHAN MODEL </vt:lpstr>
      <vt:lpstr>MODEL EVALUASI</vt:lpstr>
      <vt:lpstr>MODEL INFERENCE</vt:lpstr>
      <vt:lpstr>Improvement</vt:lpstr>
      <vt:lpstr>KESIMPULAN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Talent_Fair_Sample_Challenge</dc:title>
  <dc:creator>Fachmi Maskim</dc:creator>
  <cp:lastModifiedBy>Fachmi Maskim</cp:lastModifiedBy>
  <cp:revision>3</cp:revision>
  <dcterms:created xsi:type="dcterms:W3CDTF">2023-02-19T13:21:31Z</dcterms:created>
  <dcterms:modified xsi:type="dcterms:W3CDTF">2023-02-19T15:28:47Z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